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TW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a4233a6dcd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a4233a6dc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ga4233a6dcd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9340e3966_0_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9340e3966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網頁程式設計師會再寫一個和這些網頁伺服器溝通的應用程式，我們在講網頁程式一般就是指這個部分。</a:t>
            </a:r>
            <a:endParaRPr/>
          </a:p>
        </p:txBody>
      </p:sp>
      <p:sp>
        <p:nvSpPr>
          <p:cNvPr id="126" name="Google Shape;126;ge9340e3966_0_8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a4233a6dcd_1_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a4233a6dcd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a4233a6dcd_1_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9340e3966_0_1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9340e396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e9340e3966_0_10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9340e3966_0_1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9340e396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e9340e3966_0_1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e9340e3966_0_1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e9340e3966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e9340e3966_0_1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9340e3966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9340e39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利用can i use</a:t>
            </a:r>
            <a:endParaRPr/>
          </a:p>
        </p:txBody>
      </p:sp>
      <p:sp>
        <p:nvSpPr>
          <p:cNvPr id="59" name="Google Shape;59;ge9340e3966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4233a6dcd_1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4233a6dcd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ga4233a6dcd_1_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585657595_1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585657595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ge585657595_1_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e9340e3966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e9340e396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4325" lvl="0" marL="457200" rtl="0" algn="l">
              <a:lnSpc>
                <a:spcPct val="170000"/>
              </a:lnSpc>
              <a:spcBef>
                <a:spcPts val="500"/>
              </a:spcBef>
              <a:spcAft>
                <a:spcPts val="0"/>
              </a:spcAft>
              <a:buClr>
                <a:srgbClr val="303233"/>
              </a:buClr>
              <a:buSzPts val="1350"/>
              <a:buChar char="●"/>
            </a:pPr>
            <a:r>
              <a:rPr lang="zh-TW" sz="1350">
                <a:solidFill>
                  <a:srgbClr val="3032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你問前輩一個程式碼問題，因為你有觀念一直轉不過來？</a:t>
            </a:r>
            <a:endParaRPr sz="1350">
              <a:solidFill>
                <a:srgbClr val="3032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303233"/>
              </a:buClr>
              <a:buSzPts val="1350"/>
              <a:buFont typeface="Arial"/>
              <a:buChar char="●"/>
            </a:pPr>
            <a:r>
              <a:rPr lang="zh-TW" sz="1350">
                <a:solidFill>
                  <a:srgbClr val="3032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精準提問：我看了服務建議書裡面提到的時程是 8/10，但是看到你跟客戶對話的內容，時程卻改到了 8/5 ，想確認正確的時間是什麼時候？</a:t>
            </a:r>
            <a:endParaRPr sz="1350">
              <a:solidFill>
                <a:srgbClr val="3032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ge9340e3966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9340e3966_0_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9340e396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e9340e3966_0_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4233a6dcd_1_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4233a6dcd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a4233a6dcd_1_6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9340e3966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9340e396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網站主機的角色很單純，只是要把第一次存取網址時的頁面傳送到終端裝置而已。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rgbClr val="36363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相對來說，使用前端框架可以補足</a:t>
            </a:r>
            <a:r>
              <a:rPr lang="zh-TW" sz="130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UI 和資料間</a:t>
            </a:r>
            <a:r>
              <a:rPr lang="zh-TW" sz="1300">
                <a:solidFill>
                  <a:srgbClr val="36363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的連動議題</a:t>
            </a:r>
            <a:endParaRPr sz="1300">
              <a:solidFill>
                <a:srgbClr val="36363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rgbClr val="36363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前後端分離：</a:t>
            </a:r>
            <a:r>
              <a:rPr lang="zh-TW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以系統的觀點來看，當前後端分離後，我們可以</a:t>
            </a:r>
            <a:r>
              <a:rPr lang="zh-TW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更容易地調節網站主機的花費</a:t>
            </a:r>
            <a:r>
              <a:rPr lang="zh-TW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。根據前端程式和後端程式各</a:t>
            </a:r>
            <a:r>
              <a:rPr lang="zh-TW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自的特性</a:t>
            </a:r>
            <a:r>
              <a:rPr lang="zh-TW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，將兩隻程式分別部署在不同類型的主機上，把錢用在刀口上。</a:t>
            </a:r>
            <a:endParaRPr sz="800">
              <a:solidFill>
                <a:srgbClr val="36363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e9340e3966_0_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9340e3966_0_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9340e396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rgbClr val="36363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(6) 的 DOM 載入完成 (DOM ready)</a:t>
            </a:r>
            <a:endParaRPr/>
          </a:p>
        </p:txBody>
      </p:sp>
      <p:sp>
        <p:nvSpPr>
          <p:cNvPr id="116" name="Google Shape;116;ge9340e3966_0_7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>
  <p:cSld name="標題投影片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3563888" y="4077072"/>
            <a:ext cx="4824240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545454"/>
              </a:buClr>
              <a:buSzPts val="3200"/>
              <a:buFont typeface="Arial"/>
              <a:buNone/>
              <a:defRPr b="1" sz="3200">
                <a:solidFill>
                  <a:srgbClr val="54545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563888" y="4653136"/>
            <a:ext cx="4824240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420"/>
              </a:spcBef>
              <a:spcAft>
                <a:spcPts val="0"/>
              </a:spcAft>
              <a:buClr>
                <a:srgbClr val="7F7F7F"/>
              </a:buClr>
              <a:buSzPts val="2100"/>
              <a:buNone/>
              <a:defRPr sz="21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>
                <a:solidFill>
                  <a:srgbClr val="8B8988"/>
                </a:solidFill>
              </a:defRPr>
            </a:lvl2pPr>
            <a:lvl3pPr lvl="2" algn="ctr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>
                <a:solidFill>
                  <a:srgbClr val="8B8988"/>
                </a:solidFill>
              </a:defRPr>
            </a:lvl3pPr>
            <a:lvl4pPr lvl="3" algn="ctr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>
                <a:solidFill>
                  <a:srgbClr val="8B8988"/>
                </a:solidFill>
              </a:defRPr>
            </a:lvl4pPr>
            <a:lvl5pPr lvl="4" algn="ctr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>
                <a:solidFill>
                  <a:srgbClr val="8B89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B8988"/>
              </a:buClr>
              <a:buSzPts val="2000"/>
              <a:buNone/>
              <a:defRPr>
                <a:solidFill>
                  <a:srgbClr val="8B89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B8988"/>
              </a:buClr>
              <a:buSzPts val="2000"/>
              <a:buNone/>
              <a:defRPr>
                <a:solidFill>
                  <a:srgbClr val="8B89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B8988"/>
              </a:buClr>
              <a:buSzPts val="2000"/>
              <a:buNone/>
              <a:defRPr>
                <a:solidFill>
                  <a:srgbClr val="8B89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B8988"/>
              </a:buClr>
              <a:buSzPts val="2000"/>
              <a:buNone/>
              <a:defRPr>
                <a:solidFill>
                  <a:srgbClr val="8B8988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2" type="body"/>
          </p:nvPr>
        </p:nvSpPr>
        <p:spPr>
          <a:xfrm>
            <a:off x="4572000" y="5985312"/>
            <a:ext cx="1908016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r">
              <a:spcBef>
                <a:spcPts val="260"/>
              </a:spcBef>
              <a:spcAft>
                <a:spcPts val="0"/>
              </a:spcAft>
              <a:buClr>
                <a:srgbClr val="7F7F7F"/>
              </a:buClr>
              <a:buSzPts val="1300"/>
              <a:buNone/>
              <a:defRPr sz="13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3" type="body"/>
          </p:nvPr>
        </p:nvSpPr>
        <p:spPr>
          <a:xfrm>
            <a:off x="6660232" y="5985312"/>
            <a:ext cx="1728192" cy="2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r">
              <a:spcBef>
                <a:spcPts val="260"/>
              </a:spcBef>
              <a:spcAft>
                <a:spcPts val="0"/>
              </a:spcAft>
              <a:buClr>
                <a:srgbClr val="7F7F7F"/>
              </a:buClr>
              <a:buSzPts val="1300"/>
              <a:buNone/>
              <a:defRPr sz="13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目錄">
  <p:cSld name="目錄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idx="1" type="body"/>
          </p:nvPr>
        </p:nvSpPr>
        <p:spPr>
          <a:xfrm>
            <a:off x="2411760" y="5345248"/>
            <a:ext cx="3528392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 b="1"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2" type="body"/>
          </p:nvPr>
        </p:nvSpPr>
        <p:spPr>
          <a:xfrm>
            <a:off x="2411758" y="5642464"/>
            <a:ext cx="3528000" cy="14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000" spcFirstLastPara="1" rIns="0" wrap="square" tIns="0">
            <a:noAutofit/>
          </a:bodyPr>
          <a:lstStyle>
            <a:lvl1pPr indent="-228600" lvl="0" marL="457200" algn="l">
              <a:spcBef>
                <a:spcPts val="260"/>
              </a:spcBef>
              <a:spcAft>
                <a:spcPts val="0"/>
              </a:spcAft>
              <a:buClr>
                <a:srgbClr val="888889"/>
              </a:buClr>
              <a:buSzPts val="1300"/>
              <a:buNone/>
              <a:defRPr sz="1300">
                <a:solidFill>
                  <a:srgbClr val="8888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2pPr>
            <a:lvl3pPr indent="-317500" lvl="2" marL="13716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»"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3" type="body"/>
          </p:nvPr>
        </p:nvSpPr>
        <p:spPr>
          <a:xfrm>
            <a:off x="3284408" y="4418448"/>
            <a:ext cx="3528392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 b="1"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4" type="body"/>
          </p:nvPr>
        </p:nvSpPr>
        <p:spPr>
          <a:xfrm>
            <a:off x="3284407" y="4715560"/>
            <a:ext cx="3528000" cy="14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000" spcFirstLastPara="1" rIns="0" wrap="square" tIns="0">
            <a:noAutofit/>
          </a:bodyPr>
          <a:lstStyle>
            <a:lvl1pPr indent="-228600" lvl="0" marL="457200" algn="l">
              <a:spcBef>
                <a:spcPts val="260"/>
              </a:spcBef>
              <a:spcAft>
                <a:spcPts val="0"/>
              </a:spcAft>
              <a:buClr>
                <a:srgbClr val="888889"/>
              </a:buClr>
              <a:buSzPts val="1300"/>
              <a:buNone/>
              <a:defRPr sz="1300">
                <a:solidFill>
                  <a:srgbClr val="8888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2pPr>
            <a:lvl3pPr indent="-317500" lvl="2" marL="13716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»"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5" type="body"/>
          </p:nvPr>
        </p:nvSpPr>
        <p:spPr>
          <a:xfrm>
            <a:off x="2411759" y="3491752"/>
            <a:ext cx="3528392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 b="1"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6" type="body"/>
          </p:nvPr>
        </p:nvSpPr>
        <p:spPr>
          <a:xfrm>
            <a:off x="2411758" y="3788760"/>
            <a:ext cx="3528000" cy="14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000" spcFirstLastPara="1" rIns="0" wrap="square" tIns="0">
            <a:noAutofit/>
          </a:bodyPr>
          <a:lstStyle>
            <a:lvl1pPr indent="-228600" lvl="0" marL="457200" algn="l">
              <a:spcBef>
                <a:spcPts val="260"/>
              </a:spcBef>
              <a:spcAft>
                <a:spcPts val="0"/>
              </a:spcAft>
              <a:buClr>
                <a:srgbClr val="888889"/>
              </a:buClr>
              <a:buSzPts val="1300"/>
              <a:buNone/>
              <a:defRPr sz="1300">
                <a:solidFill>
                  <a:srgbClr val="8888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2pPr>
            <a:lvl3pPr indent="-317500" lvl="2" marL="13716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»"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7" type="body"/>
          </p:nvPr>
        </p:nvSpPr>
        <p:spPr>
          <a:xfrm>
            <a:off x="3284408" y="2582904"/>
            <a:ext cx="3528392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 b="1"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8" type="body"/>
          </p:nvPr>
        </p:nvSpPr>
        <p:spPr>
          <a:xfrm>
            <a:off x="3284407" y="2879808"/>
            <a:ext cx="3528000" cy="14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000" spcFirstLastPara="1" rIns="0" wrap="square" tIns="0">
            <a:noAutofit/>
          </a:bodyPr>
          <a:lstStyle>
            <a:lvl1pPr indent="-228600" lvl="0" marL="457200" algn="l">
              <a:spcBef>
                <a:spcPts val="260"/>
              </a:spcBef>
              <a:spcAft>
                <a:spcPts val="0"/>
              </a:spcAft>
              <a:buClr>
                <a:srgbClr val="888889"/>
              </a:buClr>
              <a:buSzPts val="1300"/>
              <a:buNone/>
              <a:defRPr sz="1300">
                <a:solidFill>
                  <a:srgbClr val="8888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2pPr>
            <a:lvl3pPr indent="-317500" lvl="2" marL="13716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»"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9" type="body"/>
          </p:nvPr>
        </p:nvSpPr>
        <p:spPr>
          <a:xfrm>
            <a:off x="2411760" y="1701224"/>
            <a:ext cx="3528392" cy="288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 b="1"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3" type="body"/>
          </p:nvPr>
        </p:nvSpPr>
        <p:spPr>
          <a:xfrm>
            <a:off x="2411759" y="1998024"/>
            <a:ext cx="3528000" cy="14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000" spcFirstLastPara="1" rIns="0" wrap="square" tIns="0">
            <a:noAutofit/>
          </a:bodyPr>
          <a:lstStyle>
            <a:lvl1pPr indent="-228600" lvl="0" marL="457200" algn="l">
              <a:spcBef>
                <a:spcPts val="260"/>
              </a:spcBef>
              <a:spcAft>
                <a:spcPts val="0"/>
              </a:spcAft>
              <a:buClr>
                <a:srgbClr val="888889"/>
              </a:buClr>
              <a:buSzPts val="1300"/>
              <a:buNone/>
              <a:defRPr sz="1300">
                <a:solidFill>
                  <a:srgbClr val="8888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2pPr>
            <a:lvl3pPr indent="-317500" lvl="2" marL="13716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»"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4" type="body"/>
          </p:nvPr>
        </p:nvSpPr>
        <p:spPr>
          <a:xfrm>
            <a:off x="1547663" y="1611215"/>
            <a:ext cx="763200" cy="64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640"/>
              </a:spcBef>
              <a:spcAft>
                <a:spcPts val="0"/>
              </a:spcAft>
              <a:buClr>
                <a:srgbClr val="597E39"/>
              </a:buClr>
              <a:buSzPts val="3200"/>
              <a:buNone/>
              <a:defRPr b="0" i="1" sz="3200">
                <a:solidFill>
                  <a:srgbClr val="597E3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5" type="body"/>
          </p:nvPr>
        </p:nvSpPr>
        <p:spPr>
          <a:xfrm>
            <a:off x="2420313" y="2492896"/>
            <a:ext cx="763200" cy="64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640"/>
              </a:spcBef>
              <a:spcAft>
                <a:spcPts val="0"/>
              </a:spcAft>
              <a:buClr>
                <a:srgbClr val="597E39"/>
              </a:buClr>
              <a:buSzPts val="3200"/>
              <a:buNone/>
              <a:defRPr b="0" i="1" sz="3200">
                <a:solidFill>
                  <a:srgbClr val="597E3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6" type="body"/>
          </p:nvPr>
        </p:nvSpPr>
        <p:spPr>
          <a:xfrm>
            <a:off x="1547664" y="3419744"/>
            <a:ext cx="763200" cy="64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640"/>
              </a:spcBef>
              <a:spcAft>
                <a:spcPts val="0"/>
              </a:spcAft>
              <a:buClr>
                <a:srgbClr val="597E39"/>
              </a:buClr>
              <a:buSzPts val="3200"/>
              <a:buNone/>
              <a:defRPr b="0" i="1" sz="3200">
                <a:solidFill>
                  <a:srgbClr val="597E3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idx="17" type="body"/>
          </p:nvPr>
        </p:nvSpPr>
        <p:spPr>
          <a:xfrm>
            <a:off x="2420313" y="4346440"/>
            <a:ext cx="763200" cy="64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640"/>
              </a:spcBef>
              <a:spcAft>
                <a:spcPts val="0"/>
              </a:spcAft>
              <a:buClr>
                <a:srgbClr val="597E39"/>
              </a:buClr>
              <a:buSzPts val="3200"/>
              <a:buNone/>
              <a:defRPr b="0" i="1" sz="3200">
                <a:solidFill>
                  <a:srgbClr val="597E3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18" type="body"/>
          </p:nvPr>
        </p:nvSpPr>
        <p:spPr>
          <a:xfrm>
            <a:off x="1547664" y="5273240"/>
            <a:ext cx="763200" cy="64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640"/>
              </a:spcBef>
              <a:spcAft>
                <a:spcPts val="0"/>
              </a:spcAft>
              <a:buClr>
                <a:srgbClr val="597E39"/>
              </a:buClr>
              <a:buSzPts val="3200"/>
              <a:buNone/>
              <a:defRPr b="0" i="1" sz="3200">
                <a:solidFill>
                  <a:srgbClr val="597E3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>
  <p:cSld name="章節標題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2411760" y="2924944"/>
            <a:ext cx="4176464" cy="39737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Font typeface="Arial"/>
              <a:buNone/>
              <a:defRPr b="1" sz="28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2404352" y="3356992"/>
            <a:ext cx="4176464" cy="207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B8988"/>
              </a:buClr>
              <a:buSzPts val="1800"/>
              <a:buNone/>
              <a:defRPr sz="1800">
                <a:solidFill>
                  <a:srgbClr val="8B89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B8988"/>
              </a:buClr>
              <a:buSzPts val="1600"/>
              <a:buNone/>
              <a:defRPr sz="1600">
                <a:solidFill>
                  <a:srgbClr val="8B89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 sz="1400">
                <a:solidFill>
                  <a:srgbClr val="8B89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 sz="1400">
                <a:solidFill>
                  <a:srgbClr val="8B89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 sz="1400">
                <a:solidFill>
                  <a:srgbClr val="8B89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 sz="1400">
                <a:solidFill>
                  <a:srgbClr val="8B89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 sz="1400">
                <a:solidFill>
                  <a:srgbClr val="8B89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B8988"/>
              </a:buClr>
              <a:buSzPts val="1400"/>
              <a:buNone/>
              <a:defRPr sz="1400">
                <a:solidFill>
                  <a:srgbClr val="8B89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2" type="body"/>
          </p:nvPr>
        </p:nvSpPr>
        <p:spPr>
          <a:xfrm>
            <a:off x="971600" y="2708920"/>
            <a:ext cx="1296144" cy="9361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8000"/>
              <a:buNone/>
              <a:defRPr b="0" i="1" sz="80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標題的內容">
  <p:cSld name="含標題的內容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idx="1" type="body"/>
          </p:nvPr>
        </p:nvSpPr>
        <p:spPr>
          <a:xfrm>
            <a:off x="1475656" y="493565"/>
            <a:ext cx="4104456" cy="280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Clr>
                <a:srgbClr val="597E39"/>
              </a:buClr>
              <a:buSzPts val="2200"/>
              <a:buNone/>
              <a:defRPr b="1" sz="2200">
                <a:solidFill>
                  <a:srgbClr val="597E3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2" type="body"/>
          </p:nvPr>
        </p:nvSpPr>
        <p:spPr>
          <a:xfrm>
            <a:off x="1475655" y="836712"/>
            <a:ext cx="4104457" cy="14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rgbClr val="888889"/>
              </a:buClr>
              <a:buSzPts val="1400"/>
              <a:buNone/>
              <a:defRPr sz="1400">
                <a:solidFill>
                  <a:srgbClr val="8888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2pPr>
            <a:lvl3pPr indent="-317500" lvl="2" marL="13716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/>
            </a:lvl3pPr>
            <a:lvl4pPr indent="-317500" lvl="3" marL="18288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Char char="»"/>
              <a:defRPr sz="1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3" type="body"/>
          </p:nvPr>
        </p:nvSpPr>
        <p:spPr>
          <a:xfrm>
            <a:off x="323528" y="450204"/>
            <a:ext cx="720080" cy="530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4000"/>
              <a:buNone/>
              <a:defRPr b="0" i="1" sz="4000">
                <a:solidFill>
                  <a:schemeClr val="accent4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4" type="body"/>
          </p:nvPr>
        </p:nvSpPr>
        <p:spPr>
          <a:xfrm>
            <a:off x="1475655" y="1484784"/>
            <a:ext cx="6192689" cy="4248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內容">
  <p:cSld name="空白內容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idx="1" type="body"/>
          </p:nvPr>
        </p:nvSpPr>
        <p:spPr>
          <a:xfrm>
            <a:off x="1043609" y="1124744"/>
            <a:ext cx="7128792" cy="46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ithelp.ithome.com.tw/users/20040221/ironman/2236" TargetMode="External"/><Relationship Id="rId4" Type="http://schemas.openxmlformats.org/officeDocument/2006/relationships/hyperlink" Target="https://opensourcedoc.com/web-programming/browser-in-applicatoin-perspective/" TargetMode="External"/><Relationship Id="rId5" Type="http://schemas.openxmlformats.org/officeDocument/2006/relationships/hyperlink" Target="https://opensourcedoc.com/web-programming/frontend-backend-separation/" TargetMode="External"/><Relationship Id="rId6" Type="http://schemas.openxmlformats.org/officeDocument/2006/relationships/hyperlink" Target="https://opensourcedoc.com/web-programming/page-loading-timeline/" TargetMode="External"/><Relationship Id="rId7" Type="http://schemas.openxmlformats.org/officeDocument/2006/relationships/hyperlink" Target="https://opensourcedoc.com/web-programming/http-connect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>
            <p:ph type="ctrTitle"/>
          </p:nvPr>
        </p:nvSpPr>
        <p:spPr>
          <a:xfrm>
            <a:off x="3563888" y="4077072"/>
            <a:ext cx="4824300" cy="43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菜鳥工程師需知</a:t>
            </a:r>
            <a:endParaRPr/>
          </a:p>
        </p:txBody>
      </p:sp>
      <p:sp>
        <p:nvSpPr>
          <p:cNvPr id="53" name="Google Shape;53;p7"/>
          <p:cNvSpPr txBox="1"/>
          <p:nvPr>
            <p:ph idx="1" type="subTitle"/>
          </p:nvPr>
        </p:nvSpPr>
        <p:spPr>
          <a:xfrm>
            <a:off x="3563888" y="4653136"/>
            <a:ext cx="4824300" cy="28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2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" name="Google Shape;54;p7"/>
          <p:cNvSpPr txBox="1"/>
          <p:nvPr>
            <p:ph idx="2" type="body"/>
          </p:nvPr>
        </p:nvSpPr>
        <p:spPr>
          <a:xfrm>
            <a:off x="4572000" y="5985312"/>
            <a:ext cx="19080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260"/>
              </a:spcBef>
              <a:spcAft>
                <a:spcPts val="0"/>
              </a:spcAft>
              <a:buNone/>
            </a:pPr>
            <a:r>
              <a:rPr lang="zh-TW"/>
              <a:t>編輯人：</a:t>
            </a:r>
            <a:endParaRPr/>
          </a:p>
        </p:txBody>
      </p:sp>
      <p:sp>
        <p:nvSpPr>
          <p:cNvPr id="55" name="Google Shape;55;p7"/>
          <p:cNvSpPr txBox="1"/>
          <p:nvPr>
            <p:ph idx="3" type="body"/>
          </p:nvPr>
        </p:nvSpPr>
        <p:spPr>
          <a:xfrm>
            <a:off x="6660232" y="5985312"/>
            <a:ext cx="1728300" cy="25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60"/>
              </a:spcBef>
              <a:spcAft>
                <a:spcPts val="0"/>
              </a:spcAft>
              <a:buNone/>
            </a:pPr>
            <a:r>
              <a:rPr lang="zh-TW"/>
              <a:t>吳峻豪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idx="1" type="body"/>
          </p:nvPr>
        </p:nvSpPr>
        <p:spPr>
          <a:xfrm>
            <a:off x="1475656" y="493565"/>
            <a:ext cx="4104600" cy="2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zh-TW"/>
              <a:t>了解網頁程式</a:t>
            </a:r>
            <a:endParaRPr/>
          </a:p>
        </p:txBody>
      </p:sp>
      <p:sp>
        <p:nvSpPr>
          <p:cNvPr id="129" name="Google Shape;129;p16"/>
          <p:cNvSpPr txBox="1"/>
          <p:nvPr>
            <p:ph idx="2" type="body"/>
          </p:nvPr>
        </p:nvSpPr>
        <p:spPr>
          <a:xfrm>
            <a:off x="1475655" y="836712"/>
            <a:ext cx="4104600" cy="1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zh-TW"/>
              <a:t>網頁程式的組成</a:t>
            </a:r>
            <a:endParaRPr/>
          </a:p>
        </p:txBody>
      </p:sp>
      <p:sp>
        <p:nvSpPr>
          <p:cNvPr id="130" name="Google Shape;130;p16"/>
          <p:cNvSpPr txBox="1"/>
          <p:nvPr>
            <p:ph idx="3" type="body"/>
          </p:nvPr>
        </p:nvSpPr>
        <p:spPr>
          <a:xfrm>
            <a:off x="323528" y="450204"/>
            <a:ext cx="720000" cy="53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"/>
          <p:cNvSpPr txBox="1"/>
          <p:nvPr>
            <p:ph idx="4" type="body"/>
          </p:nvPr>
        </p:nvSpPr>
        <p:spPr>
          <a:xfrm>
            <a:off x="1475650" y="2697903"/>
            <a:ext cx="6192600" cy="303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使用者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網頁程式透過</a:t>
            </a:r>
            <a:r>
              <a:rPr lang="zh-TW">
                <a:solidFill>
                  <a:srgbClr val="FF0000"/>
                </a:solidFill>
              </a:rPr>
              <a:t>使用者</a:t>
            </a:r>
            <a:r>
              <a:rPr lang="zh-TW"/>
              <a:t>和</a:t>
            </a:r>
            <a:r>
              <a:rPr lang="zh-TW">
                <a:solidFill>
                  <a:srgbClr val="FF0000"/>
                </a:solidFill>
              </a:rPr>
              <a:t>網頁伺服器</a:t>
            </a:r>
            <a:r>
              <a:rPr lang="zh-TW"/>
              <a:t>相互溝通的方式來運作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最常見的使用者是</a:t>
            </a:r>
            <a:r>
              <a:rPr lang="zh-TW">
                <a:solidFill>
                  <a:srgbClr val="FF0000"/>
                </a:solidFill>
              </a:rPr>
              <a:t>瀏覽器 (web browser)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accent3"/>
                </a:solidFill>
              </a:rPr>
              <a:t>網頁連線皆是由客戶端發起請求，</a:t>
            </a:r>
            <a:r>
              <a:rPr lang="zh-TW">
                <a:solidFill>
                  <a:srgbClr val="FF0000"/>
                </a:solidFill>
              </a:rPr>
              <a:t>伺服端</a:t>
            </a:r>
            <a:r>
              <a:rPr lang="zh-TW">
                <a:solidFill>
                  <a:schemeClr val="accent3"/>
                </a:solidFill>
              </a:rPr>
              <a:t>接收後給予回應 (response)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代理者(Proxy)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accent3"/>
                </a:solidFill>
              </a:rPr>
              <a:t>連線的過程中會有數個代理者 (proxy) 存在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網頁伺服器 (Web Server)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accent3"/>
                </a:solidFill>
              </a:rPr>
              <a:t>成熟穩定的網頁伺服器軟體，像是 Apache、Nginx、IIS (Internet Information Server) 等，做為網站主機對外溝通的窗口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資料庫 (Database)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accent3"/>
                </a:solidFill>
              </a:rPr>
              <a:t>資料庫 (database) 是用來儲存持久性資料的軟體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5650" y="1119847"/>
            <a:ext cx="5976875" cy="14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 txBox="1"/>
          <p:nvPr>
            <p:ph type="title"/>
          </p:nvPr>
        </p:nvSpPr>
        <p:spPr>
          <a:xfrm>
            <a:off x="2411760" y="2924944"/>
            <a:ext cx="4176600" cy="3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前端工程師必備技能</a:t>
            </a:r>
            <a:endParaRPr/>
          </a:p>
        </p:txBody>
      </p:sp>
      <p:sp>
        <p:nvSpPr>
          <p:cNvPr id="139" name="Google Shape;139;p17"/>
          <p:cNvSpPr txBox="1"/>
          <p:nvPr>
            <p:ph idx="1" type="body"/>
          </p:nvPr>
        </p:nvSpPr>
        <p:spPr>
          <a:xfrm>
            <a:off x="2404352" y="3356992"/>
            <a:ext cx="4176600" cy="20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32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idx="1" type="body"/>
          </p:nvPr>
        </p:nvSpPr>
        <p:spPr>
          <a:xfrm>
            <a:off x="1475656" y="493565"/>
            <a:ext cx="4104600" cy="2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zh-TW"/>
              <a:t>前端工程師必備技能</a:t>
            </a:r>
            <a:endParaRPr/>
          </a:p>
        </p:txBody>
      </p:sp>
      <p:sp>
        <p:nvSpPr>
          <p:cNvPr id="146" name="Google Shape;146;p18"/>
          <p:cNvSpPr txBox="1"/>
          <p:nvPr>
            <p:ph idx="2" type="body"/>
          </p:nvPr>
        </p:nvSpPr>
        <p:spPr>
          <a:xfrm>
            <a:off x="1475655" y="836712"/>
            <a:ext cx="4104600" cy="1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 txBox="1"/>
          <p:nvPr>
            <p:ph idx="3" type="body"/>
          </p:nvPr>
        </p:nvSpPr>
        <p:spPr>
          <a:xfrm>
            <a:off x="323528" y="450204"/>
            <a:ext cx="720000" cy="53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 txBox="1"/>
          <p:nvPr>
            <p:ph idx="4" type="body"/>
          </p:nvPr>
        </p:nvSpPr>
        <p:spPr>
          <a:xfrm>
            <a:off x="1475655" y="1484784"/>
            <a:ext cx="6192600" cy="4248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8"/>
          <p:cNvPicPr preferRelativeResize="0"/>
          <p:nvPr/>
        </p:nvPicPr>
        <p:blipFill rotWithShape="1">
          <a:blip r:embed="rId3">
            <a:alphaModFix/>
          </a:blip>
          <a:srcRect b="47476" l="0" r="0" t="0"/>
          <a:stretch/>
        </p:blipFill>
        <p:spPr>
          <a:xfrm>
            <a:off x="1677875" y="896025"/>
            <a:ext cx="5349299" cy="528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8"/>
          <p:cNvPicPr preferRelativeResize="0"/>
          <p:nvPr/>
        </p:nvPicPr>
        <p:blipFill rotWithShape="1">
          <a:blip r:embed="rId4">
            <a:alphaModFix/>
          </a:blip>
          <a:srcRect b="0" l="0" r="0" t="51737"/>
          <a:stretch/>
        </p:blipFill>
        <p:spPr>
          <a:xfrm>
            <a:off x="1677875" y="896025"/>
            <a:ext cx="5349299" cy="4853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8"/>
          <p:cNvPicPr preferRelativeResize="0"/>
          <p:nvPr/>
        </p:nvPicPr>
        <p:blipFill rotWithShape="1">
          <a:blip r:embed="rId5">
            <a:alphaModFix/>
          </a:blip>
          <a:srcRect b="40080" l="0" r="0" t="0"/>
          <a:stretch/>
        </p:blipFill>
        <p:spPr>
          <a:xfrm>
            <a:off x="2008050" y="896025"/>
            <a:ext cx="4688947" cy="528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/>
          <p:nvPr>
            <p:ph type="title"/>
          </p:nvPr>
        </p:nvSpPr>
        <p:spPr>
          <a:xfrm>
            <a:off x="2411760" y="2924944"/>
            <a:ext cx="4176600" cy="3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參考資料</a:t>
            </a:r>
            <a:endParaRPr/>
          </a:p>
        </p:txBody>
      </p:sp>
      <p:sp>
        <p:nvSpPr>
          <p:cNvPr id="158" name="Google Shape;158;p19"/>
          <p:cNvSpPr txBox="1"/>
          <p:nvPr>
            <p:ph idx="1" type="body"/>
          </p:nvPr>
        </p:nvSpPr>
        <p:spPr>
          <a:xfrm>
            <a:off x="2404352" y="3356992"/>
            <a:ext cx="4176600" cy="20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32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 txBox="1"/>
          <p:nvPr>
            <p:ph idx="1" type="body"/>
          </p:nvPr>
        </p:nvSpPr>
        <p:spPr>
          <a:xfrm>
            <a:off x="1475656" y="493565"/>
            <a:ext cx="4104600" cy="2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zh-TW"/>
              <a:t>參考資料</a:t>
            </a:r>
            <a:endParaRPr/>
          </a:p>
        </p:txBody>
      </p:sp>
      <p:sp>
        <p:nvSpPr>
          <p:cNvPr id="165" name="Google Shape;165;p20"/>
          <p:cNvSpPr txBox="1"/>
          <p:nvPr>
            <p:ph idx="2" type="body"/>
          </p:nvPr>
        </p:nvSpPr>
        <p:spPr>
          <a:xfrm>
            <a:off x="1475655" y="836712"/>
            <a:ext cx="4104600" cy="1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0"/>
          <p:cNvSpPr txBox="1"/>
          <p:nvPr>
            <p:ph idx="4" type="body"/>
          </p:nvPr>
        </p:nvSpPr>
        <p:spPr>
          <a:xfrm>
            <a:off x="1475650" y="2472527"/>
            <a:ext cx="6192600" cy="3261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菜鳥工程師必修的溝通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4"/>
              </a:rPr>
              <a:t>[網頁設計] 教學：以網頁應用程式的角度來看瀏覽器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5"/>
              </a:rPr>
              <a:t>[網頁設計] 教學：前後端分離的網頁程式架構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6"/>
              </a:rPr>
              <a:t>[網頁設計] 教學：網頁載入的過程| 開放原始碼技術文件網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7"/>
              </a:rPr>
              <a:t>[網頁設計] 教學：網頁程式的組成和特性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idx="1" type="body"/>
          </p:nvPr>
        </p:nvSpPr>
        <p:spPr>
          <a:xfrm>
            <a:off x="1475656" y="493565"/>
            <a:ext cx="4104600" cy="2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zh-TW"/>
              <a:t>前端工程師是什麼</a:t>
            </a:r>
            <a:endParaRPr/>
          </a:p>
        </p:txBody>
      </p:sp>
      <p:sp>
        <p:nvSpPr>
          <p:cNvPr id="62" name="Google Shape;62;p8"/>
          <p:cNvSpPr txBox="1"/>
          <p:nvPr>
            <p:ph idx="2" type="body"/>
          </p:nvPr>
        </p:nvSpPr>
        <p:spPr>
          <a:xfrm>
            <a:off x="1475655" y="836712"/>
            <a:ext cx="4104600" cy="1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zh-TW"/>
              <a:t>前端工程師主要負責網站呈現</a:t>
            </a:r>
            <a:endParaRPr/>
          </a:p>
        </p:txBody>
      </p:sp>
      <p:sp>
        <p:nvSpPr>
          <p:cNvPr id="63" name="Google Shape;63;p8"/>
          <p:cNvSpPr txBox="1"/>
          <p:nvPr>
            <p:ph idx="4" type="body"/>
          </p:nvPr>
        </p:nvSpPr>
        <p:spPr>
          <a:xfrm>
            <a:off x="1475650" y="1344400"/>
            <a:ext cx="6192600" cy="438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以經營實體店面比喻前端與後端工程師所負責的工作，前端工程師如同</a:t>
            </a:r>
            <a:r>
              <a:rPr lang="zh-TW">
                <a:solidFill>
                  <a:srgbClr val="FF0000"/>
                </a:solidFill>
              </a:rPr>
              <a:t>店面前台</a:t>
            </a:r>
            <a:r>
              <a:rPr lang="zh-TW"/>
              <a:t>，包辦</a:t>
            </a:r>
            <a:r>
              <a:rPr lang="zh-TW">
                <a:solidFill>
                  <a:srgbClr val="FF0000"/>
                </a:solidFill>
              </a:rPr>
              <a:t>店內裝潢</a:t>
            </a:r>
            <a:r>
              <a:rPr lang="zh-TW"/>
              <a:t>、</a:t>
            </a:r>
            <a:r>
              <a:rPr lang="zh-TW">
                <a:solidFill>
                  <a:srgbClr val="FF0000"/>
                </a:solidFill>
              </a:rPr>
              <a:t>商品陳列</a:t>
            </a:r>
            <a:r>
              <a:rPr lang="zh-TW"/>
              <a:t>、</a:t>
            </a:r>
            <a:r>
              <a:rPr lang="zh-TW">
                <a:solidFill>
                  <a:srgbClr val="FF0000"/>
                </a:solidFill>
              </a:rPr>
              <a:t>消費者購物動線</a:t>
            </a:r>
            <a:r>
              <a:rPr lang="zh-TW"/>
              <a:t>...等；而後端工程師則是負責店面後台，如收銀系統、倉儲管理、會員制度管理...等項目。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其工作內容主要為：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1"/>
                </a:solidFill>
              </a:rPr>
              <a:t>-建構網站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 利用 HTML, CSS, JavaScript 架構出網站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1"/>
                </a:solidFill>
              </a:rPr>
              <a:t>-對應各類載具、瀏覽器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不同的瀏覽器有不同CSS屬性限制，前端工程師需熟悉多樣框架及技能，才能確保建構網站在各類裝置及瀏覽器觀看時，能擁有相同</a:t>
            </a:r>
            <a:r>
              <a:rPr lang="zh-TW"/>
              <a:t>的觀看體驗。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1"/>
                </a:solidFill>
              </a:rPr>
              <a:t>-加速網頁載入速度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透過壓縮網頁上的圖片、動畫、外掛等物件大小，優化網頁的載入速度，減少使用者在瀏覽網頁時要等待的時間。</a:t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idx="9" type="body"/>
          </p:nvPr>
        </p:nvSpPr>
        <p:spPr>
          <a:xfrm>
            <a:off x="2668560" y="3428999"/>
            <a:ext cx="3528300" cy="288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SzPts val="2000"/>
              <a:buAutoNum type="arabicPeriod"/>
            </a:pPr>
            <a:r>
              <a:rPr lang="zh-TW"/>
              <a:t>初入職場的通用表達</a:t>
            </a:r>
            <a:endParaRPr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zh-TW"/>
              <a:t>了解網頁設計</a:t>
            </a:r>
            <a:endParaRPr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zh-TW"/>
              <a:t>前端工程師必備技能</a:t>
            </a:r>
            <a:endParaRPr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zh-TW"/>
              <a:t>參考資料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2411760" y="2924944"/>
            <a:ext cx="4176600" cy="3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初入職場的通用表達</a:t>
            </a:r>
            <a:endParaRPr/>
          </a:p>
        </p:txBody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2404352" y="3356992"/>
            <a:ext cx="4176600" cy="20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32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idx="1" type="body"/>
          </p:nvPr>
        </p:nvSpPr>
        <p:spPr>
          <a:xfrm>
            <a:off x="1475656" y="493565"/>
            <a:ext cx="4104600" cy="2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zh-TW"/>
              <a:t>初入職場的通用表達</a:t>
            </a:r>
            <a:endParaRPr/>
          </a:p>
        </p:txBody>
      </p:sp>
      <p:sp>
        <p:nvSpPr>
          <p:cNvPr id="83" name="Google Shape;83;p11"/>
          <p:cNvSpPr txBox="1"/>
          <p:nvPr>
            <p:ph idx="2" type="body"/>
          </p:nvPr>
        </p:nvSpPr>
        <p:spPr>
          <a:xfrm>
            <a:off x="1475655" y="836712"/>
            <a:ext cx="4104600" cy="1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1"/>
          <p:cNvSpPr txBox="1"/>
          <p:nvPr>
            <p:ph idx="4" type="body"/>
          </p:nvPr>
        </p:nvSpPr>
        <p:spPr>
          <a:xfrm>
            <a:off x="688225" y="1922850"/>
            <a:ext cx="2693400" cy="37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1"/>
                </a:solidFill>
              </a:rPr>
              <a:t>1.</a:t>
            </a:r>
            <a:r>
              <a:rPr b="1" lang="zh-TW">
                <a:solidFill>
                  <a:schemeClr val="dk1"/>
                </a:solidFill>
              </a:rPr>
              <a:t>主動回報進度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descr="主動的好處是什麼？2大優點成就自己也照亮他人｜品格教育推薦｜資優生品格培育系統" id="85" name="Google Shape;8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225" y="2458975"/>
            <a:ext cx="2163400" cy="21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/>
          <p:nvPr>
            <p:ph idx="4" type="body"/>
          </p:nvPr>
        </p:nvSpPr>
        <p:spPr>
          <a:xfrm>
            <a:off x="3248925" y="1922850"/>
            <a:ext cx="2693400" cy="37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1"/>
                </a:solidFill>
              </a:rPr>
              <a:t>2</a:t>
            </a:r>
            <a:r>
              <a:rPr b="1" lang="zh-TW">
                <a:solidFill>
                  <a:schemeClr val="dk1"/>
                </a:solidFill>
              </a:rPr>
              <a:t>.</a:t>
            </a:r>
            <a:r>
              <a:rPr b="1" lang="zh-TW">
                <a:solidFill>
                  <a:schemeClr val="dk1"/>
                </a:solidFill>
              </a:rPr>
              <a:t>精準提問</a:t>
            </a:r>
            <a:endParaRPr b="1">
              <a:solidFill>
                <a:schemeClr val="dk1"/>
              </a:solidFill>
            </a:endParaRPr>
          </a:p>
          <a:p>
            <a:pPr indent="-314325" lvl="0" marL="457200" rtl="0" algn="l">
              <a:lnSpc>
                <a:spcPct val="170000"/>
              </a:lnSpc>
              <a:spcBef>
                <a:spcPts val="500"/>
              </a:spcBef>
              <a:spcAft>
                <a:spcPts val="0"/>
              </a:spcAft>
              <a:buClr>
                <a:srgbClr val="303233"/>
              </a:buClr>
              <a:buSzPts val="1350"/>
              <a:buChar char="●"/>
            </a:pPr>
            <a:r>
              <a:rPr lang="zh-TW" sz="1350">
                <a:solidFill>
                  <a:srgbClr val="303233"/>
                </a:solidFill>
                <a:highlight>
                  <a:srgbClr val="FFFFFF"/>
                </a:highlight>
              </a:rPr>
              <a:t>在每次開啟對話前，要讓對方感受到你有尊重他的時間</a:t>
            </a:r>
            <a:endParaRPr sz="1350">
              <a:solidFill>
                <a:srgbClr val="303233"/>
              </a:solidFill>
              <a:highlight>
                <a:srgbClr val="FFFFFF"/>
              </a:highlight>
            </a:endParaRPr>
          </a:p>
          <a:p>
            <a:pPr indent="-314325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303233"/>
              </a:buClr>
              <a:buSzPts val="1350"/>
              <a:buChar char="●"/>
            </a:pPr>
            <a:r>
              <a:rPr lang="zh-TW" sz="1350">
                <a:solidFill>
                  <a:srgbClr val="303233"/>
                </a:solidFill>
                <a:highlight>
                  <a:srgbClr val="FFFFFF"/>
                </a:highlight>
              </a:rPr>
              <a:t>如果你想從別人身上獲得正確資訊時，請用 </a:t>
            </a:r>
            <a:r>
              <a:rPr b="1" lang="zh-TW" sz="1350">
                <a:solidFill>
                  <a:srgbClr val="303233"/>
                </a:solidFill>
                <a:highlight>
                  <a:srgbClr val="FFFFFF"/>
                </a:highlight>
              </a:rPr>
              <a:t>超出預期事件提問法</a:t>
            </a:r>
            <a:endParaRPr b="1" sz="1350">
              <a:solidFill>
                <a:srgbClr val="303233"/>
              </a:solidFill>
              <a:highlight>
                <a:srgbClr val="FFFFFF"/>
              </a:highlight>
            </a:endParaRPr>
          </a:p>
          <a:p>
            <a:pPr indent="-314325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303233"/>
              </a:buClr>
              <a:buSzPts val="1350"/>
              <a:buChar char="●"/>
            </a:pPr>
            <a:r>
              <a:rPr lang="zh-TW" sz="1350">
                <a:solidFill>
                  <a:srgbClr val="303233"/>
                </a:solidFill>
                <a:highlight>
                  <a:srgbClr val="FFFFFF"/>
                </a:highlight>
              </a:rPr>
              <a:t>如果你想試著交辦事項給別人，不妨試試</a:t>
            </a:r>
            <a:r>
              <a:rPr b="1" lang="zh-TW" sz="1350">
                <a:solidFill>
                  <a:srgbClr val="303233"/>
                </a:solidFill>
                <a:highlight>
                  <a:srgbClr val="FFFFFF"/>
                </a:highlight>
              </a:rPr>
              <a:t>選擇題提問法</a:t>
            </a:r>
            <a:endParaRPr b="1" sz="1350">
              <a:solidFill>
                <a:srgbClr val="3032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2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1"/>
          <p:cNvSpPr txBox="1"/>
          <p:nvPr>
            <p:ph idx="4" type="body"/>
          </p:nvPr>
        </p:nvSpPr>
        <p:spPr>
          <a:xfrm>
            <a:off x="6180775" y="1922850"/>
            <a:ext cx="2163300" cy="37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1"/>
                </a:solidFill>
              </a:rPr>
              <a:t>3</a:t>
            </a:r>
            <a:r>
              <a:rPr b="1" lang="zh-TW">
                <a:solidFill>
                  <a:schemeClr val="dk1"/>
                </a:solidFill>
              </a:rPr>
              <a:t>.</a:t>
            </a:r>
            <a:r>
              <a:rPr b="1" lang="zh-TW">
                <a:solidFill>
                  <a:schemeClr val="dk1"/>
                </a:solidFill>
              </a:rPr>
              <a:t>專業就是連麻瓜都聽得 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1"/>
                </a:solidFill>
              </a:rPr>
              <a:t>   懂的溝通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032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7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rgbClr val="3032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2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1"/>
          <p:cNvSpPr txBox="1"/>
          <p:nvPr/>
        </p:nvSpPr>
        <p:spPr>
          <a:xfrm>
            <a:off x="6292475" y="2628375"/>
            <a:ext cx="21633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不要用過於複雜的專業術語與不同專業性質的人溝通，需建立雙向溝通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例如初學者學網頁標籤？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可用word來詮釋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2"/>
          <p:cNvSpPr txBox="1"/>
          <p:nvPr>
            <p:ph type="title"/>
          </p:nvPr>
        </p:nvSpPr>
        <p:spPr>
          <a:xfrm>
            <a:off x="2411760" y="2924944"/>
            <a:ext cx="4176600" cy="39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了解網頁程式</a:t>
            </a:r>
            <a:endParaRPr/>
          </a:p>
        </p:txBody>
      </p:sp>
      <p:sp>
        <p:nvSpPr>
          <p:cNvPr id="95" name="Google Shape;95;p12"/>
          <p:cNvSpPr txBox="1"/>
          <p:nvPr>
            <p:ph idx="1" type="body"/>
          </p:nvPr>
        </p:nvSpPr>
        <p:spPr>
          <a:xfrm>
            <a:off x="2404352" y="3356992"/>
            <a:ext cx="4176600" cy="20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32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idx="1" type="body"/>
          </p:nvPr>
        </p:nvSpPr>
        <p:spPr>
          <a:xfrm>
            <a:off x="1475647" y="493575"/>
            <a:ext cx="6104700" cy="2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zh-TW"/>
              <a:t>了解網頁程式</a:t>
            </a:r>
            <a:endParaRPr/>
          </a:p>
        </p:txBody>
      </p:sp>
      <p:sp>
        <p:nvSpPr>
          <p:cNvPr id="102" name="Google Shape;102;p13"/>
          <p:cNvSpPr txBox="1"/>
          <p:nvPr>
            <p:ph idx="2" type="body"/>
          </p:nvPr>
        </p:nvSpPr>
        <p:spPr>
          <a:xfrm>
            <a:off x="1475655" y="836712"/>
            <a:ext cx="4104600" cy="1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zh-TW"/>
              <a:t>網頁程式角度來檢視瀏覽器</a:t>
            </a:r>
            <a:endParaRPr/>
          </a:p>
        </p:txBody>
      </p:sp>
      <p:sp>
        <p:nvSpPr>
          <p:cNvPr id="103" name="Google Shape;103;p13"/>
          <p:cNvSpPr txBox="1"/>
          <p:nvPr/>
        </p:nvSpPr>
        <p:spPr>
          <a:xfrm>
            <a:off x="1407300" y="1223575"/>
            <a:ext cx="6329400" cy="41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chemeClr val="dk1"/>
                </a:solidFill>
              </a:rPr>
              <a:t>瀏覽器</a:t>
            </a:r>
            <a:r>
              <a:rPr lang="zh-TW" sz="1500">
                <a:solidFill>
                  <a:schemeClr val="accent3"/>
                </a:solidFill>
              </a:rPr>
              <a:t>是相當重要的軟體，因為瀏覽器可視為網頁程式的發佈平台 (deployment platform)。網頁程式是否能順利執行，還得看瀏覽器支援的程度。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chemeClr val="dk1"/>
                </a:solidFill>
              </a:rPr>
              <a:t>瀏覽器的功能：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-解析 HTML 文件以決定網頁的</a:t>
            </a:r>
            <a:r>
              <a:rPr lang="zh-TW" sz="1500">
                <a:solidFill>
                  <a:srgbClr val="FF0000"/>
                </a:solidFill>
              </a:rPr>
              <a:t>內容 (content) </a:t>
            </a:r>
            <a:r>
              <a:rPr lang="zh-TW" sz="1500">
                <a:solidFill>
                  <a:schemeClr val="accent3"/>
                </a:solidFill>
              </a:rPr>
              <a:t>和</a:t>
            </a:r>
            <a:r>
              <a:rPr lang="zh-TW" sz="1500">
                <a:solidFill>
                  <a:srgbClr val="FF0000"/>
                </a:solidFill>
              </a:rPr>
              <a:t>版面 (layout)</a:t>
            </a:r>
            <a:endParaRPr sz="15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-解析 CSS 樣式表以決定網頁的外觀和版面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-解析和處理 JavaScript 程式碼，讓網頁具有</a:t>
            </a:r>
            <a:r>
              <a:rPr lang="zh-TW" sz="1500">
                <a:solidFill>
                  <a:srgbClr val="FF0000"/>
                </a:solidFill>
              </a:rPr>
              <a:t>動態行為</a:t>
            </a:r>
            <a:endParaRPr sz="15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-處理多媒體檔案，包括圖片 (image)、影片 (video)、聲音 (audio) 等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我們也須檢測瀏覽器的相容性，可用雲端平台來測瀏覽器的相容性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以下為常見的選項：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BrowserStack,Sauce Labs,TestingBot,SmartBear </a:t>
            </a:r>
            <a:r>
              <a:rPr lang="zh-TW" sz="1500">
                <a:solidFill>
                  <a:schemeClr val="accent3"/>
                </a:solidFill>
              </a:rPr>
              <a:t>的</a:t>
            </a:r>
            <a:r>
              <a:rPr lang="zh-TW" sz="1500">
                <a:solidFill>
                  <a:schemeClr val="accent3"/>
                </a:solidFill>
              </a:rPr>
              <a:t>CrossBrowserTesting,LambdaTest,browserling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 txBox="1"/>
          <p:nvPr>
            <p:ph idx="1" type="body"/>
          </p:nvPr>
        </p:nvSpPr>
        <p:spPr>
          <a:xfrm>
            <a:off x="1475656" y="493565"/>
            <a:ext cx="4104600" cy="2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zh-TW"/>
              <a:t>了解網頁程式</a:t>
            </a:r>
            <a:endParaRPr/>
          </a:p>
        </p:txBody>
      </p:sp>
      <p:sp>
        <p:nvSpPr>
          <p:cNvPr id="110" name="Google Shape;110;p14"/>
          <p:cNvSpPr txBox="1"/>
          <p:nvPr>
            <p:ph idx="2" type="body"/>
          </p:nvPr>
        </p:nvSpPr>
        <p:spPr>
          <a:xfrm>
            <a:off x="1475655" y="836712"/>
            <a:ext cx="4104600" cy="1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zh-TW"/>
              <a:t>前後端分離的網頁程式架構</a:t>
            </a:r>
            <a:endParaRPr/>
          </a:p>
        </p:txBody>
      </p:sp>
      <p:sp>
        <p:nvSpPr>
          <p:cNvPr id="111" name="Google Shape;111;p14"/>
          <p:cNvSpPr txBox="1"/>
          <p:nvPr>
            <p:ph idx="3" type="body"/>
          </p:nvPr>
        </p:nvSpPr>
        <p:spPr>
          <a:xfrm>
            <a:off x="323528" y="450204"/>
            <a:ext cx="720000" cy="53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4"/>
          <p:cNvSpPr txBox="1"/>
          <p:nvPr>
            <p:ph idx="4" type="body"/>
          </p:nvPr>
        </p:nvSpPr>
        <p:spPr>
          <a:xfrm>
            <a:off x="1475655" y="1484784"/>
            <a:ext cx="6192600" cy="4248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sz="1500"/>
              <a:t>網頁程式其實是由前端程式和後端程式兩者所組成。傳統的網頁程式，會將兩者合併在同一個專案中。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chemeClr val="dk1"/>
                </a:solidFill>
              </a:rPr>
              <a:t>前後端分離的主機規畫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FF0000"/>
                </a:solidFill>
              </a:rPr>
              <a:t>前端程式</a:t>
            </a:r>
            <a:r>
              <a:rPr lang="zh-TW" sz="1500">
                <a:solidFill>
                  <a:schemeClr val="accent3"/>
                </a:solidFill>
              </a:rPr>
              <a:t>在本質上只是靜態網頁，所以用相對便宜的靜態網站主機即可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b="1" lang="zh-TW" sz="1500">
                <a:solidFill>
                  <a:srgbClr val="FF0000"/>
                </a:solidFill>
              </a:rPr>
              <a:t>後端程式</a:t>
            </a:r>
            <a:r>
              <a:rPr lang="zh-TW" sz="1500">
                <a:solidFill>
                  <a:schemeClr val="accent3"/>
                </a:solidFill>
              </a:rPr>
              <a:t>建議放在比較好的網站主機上。像是可以利用雲端運算 (cloud computing) 的特性來調節後端程式的運算資源使用量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前端程式如何寫？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直接操作網頁元素：jQuery,原生 JavaScript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利用前端框架處理 UI 和資料間的連動: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3"/>
                </a:solidFill>
              </a:rPr>
              <a:t>Angular,React,Vue,其他前端框架</a:t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idx="1" type="body"/>
          </p:nvPr>
        </p:nvSpPr>
        <p:spPr>
          <a:xfrm>
            <a:off x="1475656" y="493565"/>
            <a:ext cx="4104600" cy="2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zh-TW"/>
              <a:t>了解網頁程式</a:t>
            </a:r>
            <a:endParaRPr/>
          </a:p>
        </p:txBody>
      </p:sp>
      <p:sp>
        <p:nvSpPr>
          <p:cNvPr id="119" name="Google Shape;119;p15"/>
          <p:cNvSpPr txBox="1"/>
          <p:nvPr>
            <p:ph idx="2" type="body"/>
          </p:nvPr>
        </p:nvSpPr>
        <p:spPr>
          <a:xfrm>
            <a:off x="1475655" y="836712"/>
            <a:ext cx="4104600" cy="1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zh-TW"/>
              <a:t>網頁載入過程</a:t>
            </a:r>
            <a:endParaRPr/>
          </a:p>
        </p:txBody>
      </p:sp>
      <p:sp>
        <p:nvSpPr>
          <p:cNvPr id="120" name="Google Shape;120;p15"/>
          <p:cNvSpPr txBox="1"/>
          <p:nvPr>
            <p:ph idx="3" type="body"/>
          </p:nvPr>
        </p:nvSpPr>
        <p:spPr>
          <a:xfrm>
            <a:off x="323528" y="450204"/>
            <a:ext cx="720000" cy="53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 txBox="1"/>
          <p:nvPr>
            <p:ph idx="4" type="body"/>
          </p:nvPr>
        </p:nvSpPr>
        <p:spPr>
          <a:xfrm>
            <a:off x="1475650" y="4082505"/>
            <a:ext cx="6192600" cy="165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1.</a:t>
            </a:r>
            <a:r>
              <a:rPr lang="zh-TW"/>
              <a:t>發出網頁載入事件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2.經 DNS 查詢到實際的主機位置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3.向網頁程式發出請求 (request)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4.網頁程式處理請求後給予回應 (response)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5.瀏覽器收到網頁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6.瀏覽器解析網頁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zh-TW"/>
              <a:t>7.瀏覽器輸出網頁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網頁載入的過程" id="122" name="Google Shape;12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313" y="1248250"/>
            <a:ext cx="6486525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hungyo Group">
  <a:themeElements>
    <a:clrScheme name="Chungyo Group CIS">
      <a:dk1>
        <a:srgbClr val="2A1511"/>
      </a:dk1>
      <a:lt1>
        <a:srgbClr val="BFCC00"/>
      </a:lt1>
      <a:dk2>
        <a:srgbClr val="8F9227"/>
      </a:dk2>
      <a:lt2>
        <a:srgbClr val="E3E4EB"/>
      </a:lt2>
      <a:accent1>
        <a:srgbClr val="909228"/>
      </a:accent1>
      <a:accent2>
        <a:srgbClr val="C0CC00"/>
      </a:accent2>
      <a:accent3>
        <a:srgbClr val="717171"/>
      </a:accent3>
      <a:accent4>
        <a:srgbClr val="FFFFFF"/>
      </a:accent4>
      <a:accent5>
        <a:srgbClr val="FFFFFF"/>
      </a:accent5>
      <a:accent6>
        <a:srgbClr val="FFFFFF"/>
      </a:accent6>
      <a:hlink>
        <a:srgbClr val="C0CC00"/>
      </a:hlink>
      <a:folHlink>
        <a:srgbClr val="8F92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